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75" d="100"/>
          <a:sy n="75" d="100"/>
        </p:scale>
        <p:origin x="1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25500" y="3048000"/>
            <a:ext cx="11353800" cy="2273300"/>
          </a:xfrm>
          <a:prstGeom prst="rect">
            <a:avLst/>
          </a:prstGeom>
        </p:spPr>
        <p:txBody>
          <a:bodyPr anchor="b"/>
          <a:lstStyle/>
          <a:p>
            <a:r>
              <a:t>Title Text</a:t>
            </a:r>
          </a:p>
        </p:txBody>
      </p:sp>
      <p:sp>
        <p:nvSpPr>
          <p:cNvPr id="12" name="Body Level One…"/>
          <p:cNvSpPr txBox="1">
            <a:spLocks noGrp="1"/>
          </p:cNvSpPr>
          <p:nvPr>
            <p:ph type="body" sz="quarter" idx="1"/>
          </p:nvPr>
        </p:nvSpPr>
        <p:spPr>
          <a:xfrm>
            <a:off x="825500" y="5308600"/>
            <a:ext cx="11353800" cy="1295400"/>
          </a:xfrm>
          <a:prstGeom prst="rect">
            <a:avLst/>
          </a:prstGeom>
        </p:spPr>
        <p:txBody>
          <a:bodyPr anchor="t"/>
          <a:lstStyle>
            <a:lvl1pPr marL="0" indent="0" algn="ctr">
              <a:spcBef>
                <a:spcPts val="0"/>
              </a:spcBef>
              <a:buSzTx/>
              <a:buNone/>
              <a:defRPr sz="3200" i="1">
                <a:effectLst>
                  <a:outerShdw blurRad="25400" dist="12700" rotWithShape="0">
                    <a:srgbClr val="FFFFFF">
                      <a:alpha val="45000"/>
                    </a:srgbClr>
                  </a:outerShdw>
                </a:effectLst>
              </a:defRPr>
            </a:lvl1pPr>
            <a:lvl2pPr marL="0" indent="0" algn="ctr">
              <a:spcBef>
                <a:spcPts val="0"/>
              </a:spcBef>
              <a:buSzTx/>
              <a:buNone/>
              <a:defRPr sz="3200" i="1">
                <a:effectLst>
                  <a:outerShdw blurRad="25400" dist="12700" rotWithShape="0">
                    <a:srgbClr val="FFFFFF">
                      <a:alpha val="45000"/>
                    </a:srgbClr>
                  </a:outerShdw>
                </a:effectLst>
              </a:defRPr>
            </a:lvl2pPr>
            <a:lvl3pPr marL="0" indent="0" algn="ctr">
              <a:spcBef>
                <a:spcPts val="0"/>
              </a:spcBef>
              <a:buSzTx/>
              <a:buNone/>
              <a:defRPr sz="3200" i="1">
                <a:effectLst>
                  <a:outerShdw blurRad="25400" dist="12700" rotWithShape="0">
                    <a:srgbClr val="FFFFFF">
                      <a:alpha val="45000"/>
                    </a:srgbClr>
                  </a:outerShdw>
                </a:effectLst>
              </a:defRPr>
            </a:lvl3pPr>
            <a:lvl4pPr marL="0" indent="0" algn="ctr">
              <a:spcBef>
                <a:spcPts val="0"/>
              </a:spcBef>
              <a:buSzTx/>
              <a:buNone/>
              <a:defRPr sz="3200" i="1">
                <a:effectLst>
                  <a:outerShdw blurRad="25400" dist="12700" rotWithShape="0">
                    <a:srgbClr val="FFFFFF">
                      <a:alpha val="45000"/>
                    </a:srgbClr>
                  </a:outerShdw>
                </a:effectLst>
              </a:defRPr>
            </a:lvl4pPr>
            <a:lvl5pPr marL="0" indent="0" algn="ctr">
              <a:spcBef>
                <a:spcPts val="0"/>
              </a:spcBef>
              <a:buSzTx/>
              <a:buNone/>
              <a:defRPr sz="3200" i="1">
                <a:effectLst>
                  <a:outerShdw blurRad="25400" dist="12700" rotWithShape="0">
                    <a:srgbClr val="FFFFFF">
                      <a:alpha val="45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sz="2800" i="1">
                <a:effectLst>
                  <a:outerShdw blurRad="25400" dist="12700" rotWithShape="0">
                    <a:srgbClr val="FFFFFF">
                      <a:alpha val="45000"/>
                    </a:srgbClr>
                  </a:outerShdw>
                </a:effectLst>
              </a:defRPr>
            </a:lvl1pPr>
          </a:lstStyle>
          <a:p>
            <a:r>
              <a:t>-Johnny Appleseed</a:t>
            </a:r>
          </a:p>
        </p:txBody>
      </p:sp>
      <p:sp>
        <p:nvSpPr>
          <p:cNvPr id="96" name="“Type a quote here.”"/>
          <p:cNvSpPr txBox="1">
            <a:spLocks noGrp="1"/>
          </p:cNvSpPr>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effectLst>
                  <a:outerShdw blurRad="25400" dist="12700" rotWithShape="0">
                    <a:srgbClr val="FFFFFF">
                      <a:alpha val="45000"/>
                    </a:srgbClr>
                  </a:outerShdw>
                </a:effectLst>
              </a:defRPr>
            </a:lvl1pPr>
          </a:lstStyle>
          <a:p>
            <a:r>
              <a:t>“Type a quote here.”</a:t>
            </a:r>
          </a:p>
        </p:txBody>
      </p:sp>
      <p:sp>
        <p:nvSpPr>
          <p:cNvPr id="97"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endParaRPr/>
          </a:p>
        </p:txBody>
      </p:sp>
      <p:sp>
        <p:nvSpPr>
          <p:cNvPr id="21" name="Image"/>
          <p:cNvSpPr>
            <a:spLocks noGrp="1"/>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endParaRPr/>
          </a:p>
        </p:txBody>
      </p:sp>
      <p:sp>
        <p:nvSpPr>
          <p:cNvPr id="22" name="Title Text"/>
          <p:cNvSpPr txBox="1">
            <a:spLocks noGrp="1"/>
          </p:cNvSpPr>
          <p:nvPr>
            <p:ph type="title"/>
          </p:nvPr>
        </p:nvSpPr>
        <p:spPr>
          <a:xfrm>
            <a:off x="825500" y="7137400"/>
            <a:ext cx="11353800" cy="1181100"/>
          </a:xfrm>
          <a:prstGeom prst="rect">
            <a:avLst/>
          </a:prstGeom>
          <a:effectLst/>
        </p:spPr>
        <p:txBody>
          <a:bodyPr anchor="b"/>
          <a:lstStyle>
            <a:lvl1pPr algn="l">
              <a:defRPr sz="4000" b="1" spc="200">
                <a:solidFill>
                  <a:srgbClr val="000000"/>
                </a:solidFill>
                <a:latin typeface="+mj-lt"/>
                <a:ea typeface="+mj-ea"/>
                <a:cs typeface="+mj-cs"/>
                <a:sym typeface="Arial"/>
              </a:defRPr>
            </a:lvl1pPr>
          </a:lstStyle>
          <a:p>
            <a:pPr>
              <a:defRPr>
                <a:effectLst/>
              </a:defRPr>
            </a:pPr>
            <a:r>
              <a:t>Title Text</a:t>
            </a:r>
          </a:p>
        </p:txBody>
      </p:sp>
      <p:sp>
        <p:nvSpPr>
          <p:cNvPr id="23" name="Body Level One…"/>
          <p:cNvSpPr txBox="1">
            <a:spLocks noGrp="1"/>
          </p:cNvSpPr>
          <p:nvPr>
            <p:ph type="body" sz="quarter" idx="1"/>
          </p:nvPr>
        </p:nvSpPr>
        <p:spPr>
          <a:xfrm>
            <a:off x="825500" y="8305800"/>
            <a:ext cx="11353800" cy="889000"/>
          </a:xfrm>
          <a:prstGeom prst="rect">
            <a:avLst/>
          </a:prstGeom>
        </p:spPr>
        <p:txBody>
          <a:bodyPr anchor="t"/>
          <a:lstStyle>
            <a:lvl1pPr marL="0" indent="0" algn="ctr">
              <a:spcBef>
                <a:spcPts val="0"/>
              </a:spcBef>
              <a:buSzTx/>
              <a:buNone/>
              <a:defRPr sz="4300" i="1">
                <a:solidFill>
                  <a:schemeClr val="accent3">
                    <a:hueOff val="288578"/>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1pPr>
            <a:lvl2pPr marL="0" indent="0" algn="ctr">
              <a:spcBef>
                <a:spcPts val="0"/>
              </a:spcBef>
              <a:buSzTx/>
              <a:buNone/>
              <a:defRPr sz="4300" i="1">
                <a:solidFill>
                  <a:schemeClr val="accent3">
                    <a:hueOff val="288578"/>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2pPr>
            <a:lvl3pPr marL="0" indent="0" algn="ctr">
              <a:spcBef>
                <a:spcPts val="0"/>
              </a:spcBef>
              <a:buSzTx/>
              <a:buNone/>
              <a:defRPr sz="4300" i="1">
                <a:solidFill>
                  <a:schemeClr val="accent3">
                    <a:hueOff val="288578"/>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3pPr>
            <a:lvl4pPr marL="0" indent="0" algn="ctr">
              <a:spcBef>
                <a:spcPts val="0"/>
              </a:spcBef>
              <a:buSzTx/>
              <a:buNone/>
              <a:defRPr sz="4300" i="1">
                <a:solidFill>
                  <a:schemeClr val="accent3">
                    <a:hueOff val="288578"/>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4pPr>
            <a:lvl5pPr marL="0" indent="0" algn="ctr">
              <a:spcBef>
                <a:spcPts val="0"/>
              </a:spcBef>
              <a:buSzTx/>
              <a:buNone/>
              <a:defRPr sz="4300" i="1">
                <a:solidFill>
                  <a:schemeClr val="accent3">
                    <a:hueOff val="288578"/>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9" name="Image"/>
          <p:cNvSpPr>
            <a:spLocks noGrp="1"/>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endParaRPr/>
          </a:p>
        </p:txBody>
      </p:sp>
      <p:sp>
        <p:nvSpPr>
          <p:cNvPr id="40" name="Title Text"/>
          <p:cNvSpPr txBox="1">
            <a:spLocks noGrp="1"/>
          </p:cNvSpPr>
          <p:nvPr>
            <p:ph type="title"/>
          </p:nvPr>
        </p:nvSpPr>
        <p:spPr>
          <a:xfrm>
            <a:off x="304800" y="1778000"/>
            <a:ext cx="7327900" cy="3340100"/>
          </a:xfrm>
          <a:prstGeom prst="rect">
            <a:avLst/>
          </a:prstGeom>
        </p:spPr>
        <p:txBody>
          <a:bodyPr anchor="b"/>
          <a:lstStyle/>
          <a:p>
            <a:r>
              <a:t>Title Text</a:t>
            </a:r>
          </a:p>
        </p:txBody>
      </p:sp>
      <p:sp>
        <p:nvSpPr>
          <p:cNvPr id="41" name="Body Level One…"/>
          <p:cNvSpPr txBox="1">
            <a:spLocks noGrp="1"/>
          </p:cNvSpPr>
          <p:nvPr>
            <p:ph type="body" sz="quarter" idx="1"/>
          </p:nvPr>
        </p:nvSpPr>
        <p:spPr>
          <a:xfrm>
            <a:off x="304800" y="5168900"/>
            <a:ext cx="7327900" cy="2743200"/>
          </a:xfrm>
          <a:prstGeom prst="rect">
            <a:avLst/>
          </a:prstGeom>
        </p:spPr>
        <p:txBody>
          <a:bodyPr anchor="t"/>
          <a:lstStyle>
            <a:lvl1pPr marL="0" indent="0" algn="ctr">
              <a:spcBef>
                <a:spcPts val="0"/>
              </a:spcBef>
              <a:buSzTx/>
              <a:buNone/>
              <a:defRPr sz="3200" i="1">
                <a:effectLst>
                  <a:outerShdw blurRad="25400" dist="12700" rotWithShape="0">
                    <a:srgbClr val="FFFFFF">
                      <a:alpha val="45000"/>
                    </a:srgbClr>
                  </a:outerShdw>
                </a:effectLst>
              </a:defRPr>
            </a:lvl1pPr>
            <a:lvl2pPr marL="0" indent="0" algn="ctr">
              <a:spcBef>
                <a:spcPts val="0"/>
              </a:spcBef>
              <a:buSzTx/>
              <a:buNone/>
              <a:defRPr sz="3200" i="1">
                <a:effectLst>
                  <a:outerShdw blurRad="25400" dist="12700" rotWithShape="0">
                    <a:srgbClr val="FFFFFF">
                      <a:alpha val="45000"/>
                    </a:srgbClr>
                  </a:outerShdw>
                </a:effectLst>
              </a:defRPr>
            </a:lvl2pPr>
            <a:lvl3pPr marL="0" indent="0" algn="ctr">
              <a:spcBef>
                <a:spcPts val="0"/>
              </a:spcBef>
              <a:buSzTx/>
              <a:buNone/>
              <a:defRPr sz="3200" i="1">
                <a:effectLst>
                  <a:outerShdw blurRad="25400" dist="12700" rotWithShape="0">
                    <a:srgbClr val="FFFFFF">
                      <a:alpha val="45000"/>
                    </a:srgbClr>
                  </a:outerShdw>
                </a:effectLst>
              </a:defRPr>
            </a:lvl3pPr>
            <a:lvl4pPr marL="0" indent="0" algn="ctr">
              <a:spcBef>
                <a:spcPts val="0"/>
              </a:spcBef>
              <a:buSzTx/>
              <a:buNone/>
              <a:defRPr sz="3200" i="1">
                <a:effectLst>
                  <a:outerShdw blurRad="25400" dist="12700" rotWithShape="0">
                    <a:srgbClr val="FFFFFF">
                      <a:alpha val="45000"/>
                    </a:srgbClr>
                  </a:outerShdw>
                </a:effectLst>
              </a:defRPr>
            </a:lvl4pPr>
            <a:lvl5pPr marL="0" indent="0" algn="ctr">
              <a:spcBef>
                <a:spcPts val="0"/>
              </a:spcBef>
              <a:buSzTx/>
              <a:buNone/>
              <a:defRPr sz="3200" i="1">
                <a:effectLst>
                  <a:outerShdw blurRad="25400" dist="12700" rotWithShape="0">
                    <a:srgbClr val="FFFFFF">
                      <a:alpha val="45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25500" y="50800"/>
            <a:ext cx="11353800" cy="2032000"/>
          </a:xfrm>
          <a:prstGeom prst="rect">
            <a:avLst/>
          </a:prstGeom>
          <a:effectLst/>
        </p:spPr>
        <p:txBody>
          <a:bodyPr/>
          <a:lstStyle>
            <a:lvl1pPr algn="l">
              <a:defRPr sz="4000" b="1" spc="200">
                <a:solidFill>
                  <a:srgbClr val="000000"/>
                </a:solidFill>
                <a:latin typeface="+mj-lt"/>
                <a:ea typeface="+mj-ea"/>
                <a:cs typeface="+mj-cs"/>
                <a:sym typeface="Arial"/>
              </a:defRPr>
            </a:lvl1pPr>
          </a:lstStyle>
          <a:p>
            <a:pPr>
              <a:defRPr>
                <a:effectLst/>
              </a:defRPr>
            </a:pPr>
            <a:r>
              <a:t>Title Text</a:t>
            </a:r>
          </a:p>
        </p:txBody>
      </p:sp>
      <p:sp>
        <p:nvSpPr>
          <p:cNvPr id="50"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txBox="1">
            <a:spLocks noGrp="1"/>
          </p:cNvSpPr>
          <p:nvPr>
            <p:ph type="title"/>
          </p:nvPr>
        </p:nvSpPr>
        <p:spPr>
          <a:xfrm>
            <a:off x="825500" y="50800"/>
            <a:ext cx="11353800" cy="2032000"/>
          </a:xfrm>
          <a:prstGeom prst="rect">
            <a:avLst/>
          </a:prstGeom>
          <a:effectLst/>
        </p:spPr>
        <p:txBody>
          <a:bodyPr/>
          <a:lstStyle>
            <a:lvl1pPr algn="l">
              <a:defRPr sz="4000" b="1" spc="200">
                <a:solidFill>
                  <a:srgbClr val="000000"/>
                </a:solidFill>
                <a:latin typeface="+mj-lt"/>
                <a:ea typeface="+mj-ea"/>
                <a:cs typeface="+mj-cs"/>
                <a:sym typeface="Arial"/>
              </a:defRPr>
            </a:lvl1pPr>
          </a:lstStyle>
          <a:p>
            <a:pPr>
              <a:defRPr>
                <a:effectLst/>
              </a:defRPr>
            </a:pPr>
            <a:r>
              <a:t>Title Text</a:t>
            </a:r>
          </a:p>
        </p:txBody>
      </p:sp>
      <p:sp>
        <p:nvSpPr>
          <p:cNvPr id="58" name="Body Level One…"/>
          <p:cNvSpPr txBox="1">
            <a:spLocks noGrp="1"/>
          </p:cNvSpPr>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xfrm>
            <a:off x="6337299" y="8991600"/>
            <a:ext cx="342901" cy="4064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Image"/>
          <p:cNvSpPr>
            <a:spLocks noGrp="1"/>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endParaRPr/>
          </a:p>
        </p:txBody>
      </p:sp>
      <p:sp>
        <p:nvSpPr>
          <p:cNvPr id="67" name="Title Text"/>
          <p:cNvSpPr txBox="1">
            <a:spLocks noGrp="1"/>
          </p:cNvSpPr>
          <p:nvPr>
            <p:ph type="title"/>
          </p:nvPr>
        </p:nvSpPr>
        <p:spPr>
          <a:xfrm>
            <a:off x="825500" y="50800"/>
            <a:ext cx="11353800" cy="2032000"/>
          </a:xfrm>
          <a:prstGeom prst="rect">
            <a:avLst/>
          </a:prstGeom>
          <a:effectLst/>
        </p:spPr>
        <p:txBody>
          <a:bodyPr/>
          <a:lstStyle>
            <a:lvl1pPr algn="l">
              <a:defRPr sz="4000" b="1" spc="200">
                <a:solidFill>
                  <a:srgbClr val="000000"/>
                </a:solidFill>
                <a:latin typeface="+mj-lt"/>
                <a:ea typeface="+mj-ea"/>
                <a:cs typeface="+mj-cs"/>
                <a:sym typeface="Arial"/>
              </a:defRPr>
            </a:lvl1pPr>
          </a:lstStyle>
          <a:p>
            <a:pPr>
              <a:defRPr>
                <a:effectLst/>
              </a:defRPr>
            </a:pPr>
            <a:r>
              <a:t>Title Text</a:t>
            </a:r>
          </a:p>
        </p:txBody>
      </p:sp>
      <p:sp>
        <p:nvSpPr>
          <p:cNvPr id="68" name="Body Level One…"/>
          <p:cNvSpPr txBox="1">
            <a:spLocks noGrp="1"/>
          </p:cNvSpPr>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effectLst>
                  <a:outerShdw blurRad="25400" dist="12700" rotWithShape="0">
                    <a:srgbClr val="FFFFFF">
                      <a:alpha val="45000"/>
                    </a:srgbClr>
                  </a:outerShdw>
                </a:effectLst>
              </a:defRPr>
            </a:lvl1pPr>
            <a:lvl2pPr marL="812800" indent="-406400">
              <a:spcBef>
                <a:spcPts val="3600"/>
              </a:spcBef>
              <a:buBlip>
                <a:blip r:embed="rId3"/>
              </a:buBlip>
              <a:defRPr sz="3200">
                <a:effectLst>
                  <a:outerShdw blurRad="25400" dist="12700" rotWithShape="0">
                    <a:srgbClr val="FFFFFF">
                      <a:alpha val="45000"/>
                    </a:srgbClr>
                  </a:outerShdw>
                </a:effectLst>
              </a:defRPr>
            </a:lvl2pPr>
            <a:lvl3pPr marL="1219200" indent="-406400">
              <a:spcBef>
                <a:spcPts val="3600"/>
              </a:spcBef>
              <a:buBlip>
                <a:blip r:embed="rId3"/>
              </a:buBlip>
              <a:defRPr sz="3200">
                <a:effectLst>
                  <a:outerShdw blurRad="25400" dist="12700" rotWithShape="0">
                    <a:srgbClr val="FFFFFF">
                      <a:alpha val="45000"/>
                    </a:srgbClr>
                  </a:outerShdw>
                </a:effectLst>
              </a:defRPr>
            </a:lvl3pPr>
            <a:lvl4pPr marL="1625600" indent="-406400">
              <a:spcBef>
                <a:spcPts val="3600"/>
              </a:spcBef>
              <a:buBlip>
                <a:blip r:embed="rId3"/>
              </a:buBlip>
              <a:defRPr sz="3200">
                <a:effectLst>
                  <a:outerShdw blurRad="25400" dist="12700" rotWithShape="0">
                    <a:srgbClr val="FFFFFF">
                      <a:alpha val="45000"/>
                    </a:srgbClr>
                  </a:outerShdw>
                </a:effectLst>
              </a:defRPr>
            </a:lvl4pPr>
            <a:lvl5pPr marL="2032000" indent="-406400">
              <a:spcBef>
                <a:spcPts val="3600"/>
              </a:spcBef>
              <a:buBlip>
                <a:blip r:embed="rId3"/>
              </a:buBlip>
              <a:defRPr sz="3200">
                <a:effectLst>
                  <a:outerShdw blurRad="25400" dist="12700" rotWithShape="0">
                    <a:srgbClr val="FFFFFF">
                      <a:alpha val="45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stretch>
            <a:fillRect/>
          </a:stretch>
        </p:blipFill>
        <p:spPr>
          <a:xfrm>
            <a:off x="647700" y="647700"/>
            <a:ext cx="11747500" cy="8472197"/>
          </a:xfrm>
          <a:prstGeom prst="rect">
            <a:avLst/>
          </a:prstGeom>
          <a:ln w="12700">
            <a:miter lim="400000"/>
          </a:ln>
        </p:spPr>
      </p:pic>
      <p:sp>
        <p:nvSpPr>
          <p:cNvPr id="85" name="Image"/>
          <p:cNvSpPr>
            <a:spLocks noGrp="1"/>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25500" y="3733800"/>
            <a:ext cx="11353800" cy="2273300"/>
          </a:xfrm>
          <a:prstGeom prst="rect">
            <a:avLst/>
          </a:prstGeom>
          <a:ln w="12700">
            <a:miter lim="400000"/>
          </a:ln>
          <a:effectLst>
            <a:outerShdw blurRad="25400" dist="12700" dir="5400000" rotWithShape="0">
              <a:srgbClr val="FFFFFF"/>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37299" y="8991600"/>
            <a:ext cx="342901" cy="406400"/>
          </a:xfrm>
          <a:prstGeom prst="rect">
            <a:avLst/>
          </a:prstGeom>
          <a:ln w="12700">
            <a:miter lim="400000"/>
          </a:ln>
          <a:effectLst>
            <a:outerShdw blurRad="12700" dist="12700" dir="5400000" rotWithShape="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15"/>
        </a:buBlip>
        <a:tabLst/>
        <a:defRPr sz="3600" b="0" i="0" u="none" strike="noStrike" cap="none" spc="0" baseline="0">
          <a:ln>
            <a:noFill/>
          </a:ln>
          <a:solidFill>
            <a:srgbClr val="4F5C3F"/>
          </a:solidFill>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1" name="Peanut Butter scenario India and around the world"/>
          <p:cNvSpPr txBox="1">
            <a:spLocks noGrp="1"/>
          </p:cNvSpPr>
          <p:nvPr>
            <p:ph type="ctrTitle"/>
          </p:nvPr>
        </p:nvSpPr>
        <p:spPr>
          <a:prstGeom prst="rect">
            <a:avLst/>
          </a:prstGeom>
        </p:spPr>
        <p:txBody>
          <a:bodyPr anchor="ctr"/>
          <a:lstStyle/>
          <a:p>
            <a:pPr lvl="1" defTabSz="490727">
              <a:defRPr sz="5376" spc="268">
                <a:effectLst>
                  <a:outerShdw blurRad="21336" dist="10668" dir="16200000" rotWithShape="0">
                    <a:srgbClr val="3A3A3A">
                      <a:alpha val="35000"/>
                    </a:srgbClr>
                  </a:outerShdw>
                </a:effectLst>
              </a:defRPr>
            </a:pPr>
            <a:r>
              <a:t>Peanut Butter scenario India and around the world</a:t>
            </a:r>
          </a:p>
        </p:txBody>
      </p:sp>
      <p:sp>
        <p:nvSpPr>
          <p:cNvPr id="122" name="Prepared by - Vishal Ruparel, Managing Director Ruparel Foods Private Limited"/>
          <p:cNvSpPr txBox="1">
            <a:spLocks noGrp="1"/>
          </p:cNvSpPr>
          <p:nvPr>
            <p:ph type="subTitle" sz="quarter" idx="1"/>
          </p:nvPr>
        </p:nvSpPr>
        <p:spPr>
          <a:prstGeom prst="rect">
            <a:avLst/>
          </a:prstGeom>
        </p:spPr>
        <p:txBody>
          <a:bodyPr anchor="ctr"/>
          <a:lstStyle/>
          <a:p>
            <a:r>
              <a:t>Prepared by - Vishal Ruparel, Managing Director Ruparel Foods Private Limited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Title"/>
          <p:cNvSpPr txBox="1">
            <a:spLocks noGrp="1"/>
          </p:cNvSpPr>
          <p:nvPr>
            <p:ph type="title"/>
          </p:nvPr>
        </p:nvSpPr>
        <p:spPr>
          <a:xfrm>
            <a:off x="825500" y="579913"/>
            <a:ext cx="6781520" cy="973774"/>
          </a:xfrm>
          <a:prstGeom prst="rect">
            <a:avLst/>
          </a:prstGeom>
        </p:spPr>
        <p:txBody>
          <a:bodyPr/>
          <a:lstStyle/>
          <a:p>
            <a:pPr>
              <a:defRPr>
                <a:effectLst/>
              </a:defRPr>
            </a:pPr>
            <a:endParaRPr/>
          </a:p>
        </p:txBody>
      </p:sp>
      <p:sp>
        <p:nvSpPr>
          <p:cNvPr id="125" name="Established in 2007 we are the largest manufacturers and exporters of Peanut Butter from India and Winners of Award for Highest Exports of Peanut Butter awarded by IOPEPC Since 2011.…"/>
          <p:cNvSpPr txBox="1">
            <a:spLocks noGrp="1"/>
          </p:cNvSpPr>
          <p:nvPr>
            <p:ph type="body" idx="1"/>
          </p:nvPr>
        </p:nvSpPr>
        <p:spPr>
          <a:prstGeom prst="rect">
            <a:avLst/>
          </a:prstGeom>
        </p:spPr>
        <p:txBody>
          <a:bodyPr/>
          <a:lstStyle/>
          <a:p>
            <a:pPr>
              <a:buBlip>
                <a:blip r:embed="rId3"/>
              </a:buBlip>
            </a:pPr>
            <a:r>
              <a:t>Established in 2007 we are the largest manufacturers and exporters of Peanut Butter from India and Winners of Award for Highest Exports of Peanut Butter awarded by IOPEPC Since 2011.</a:t>
            </a:r>
          </a:p>
          <a:p>
            <a:pPr>
              <a:buBlip>
                <a:blip r:embed="rId3"/>
              </a:buBlip>
            </a:pPr>
            <a:r>
              <a:t>Our Peanut Butter manufacturing facility is a state of art facility certificate for IFS, BRC and HACCP.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ome known and unknown facts about peanut butter"/>
          <p:cNvSpPr txBox="1">
            <a:spLocks noGrp="1"/>
          </p:cNvSpPr>
          <p:nvPr>
            <p:ph type="title"/>
          </p:nvPr>
        </p:nvSpPr>
        <p:spPr>
          <a:prstGeom prst="rect">
            <a:avLst/>
          </a:prstGeom>
        </p:spPr>
        <p:txBody>
          <a:bodyPr/>
          <a:lstStyle/>
          <a:p>
            <a:pPr>
              <a:defRPr>
                <a:effectLst/>
              </a:defRPr>
            </a:pPr>
            <a:r>
              <a:t>Some known and unknown facts about peanut butter</a:t>
            </a:r>
          </a:p>
        </p:txBody>
      </p:sp>
      <p:sp>
        <p:nvSpPr>
          <p:cNvPr id="128" name="Making Peanut Butter takes a lot of Peanuts: It takes approx. 540 Bold Peanuts of 40/50 to make 12oz that is 340g of Peanut Butter. So that means if just Americans eat 360 Million MT of Peanut Butter each year which is almost 500 Billion Peanuts!…"/>
          <p:cNvSpPr txBox="1">
            <a:spLocks noGrp="1"/>
          </p:cNvSpPr>
          <p:nvPr>
            <p:ph type="body" idx="1"/>
          </p:nvPr>
        </p:nvSpPr>
        <p:spPr>
          <a:prstGeom prst="rect">
            <a:avLst/>
          </a:prstGeom>
        </p:spPr>
        <p:txBody>
          <a:bodyPr/>
          <a:lstStyle/>
          <a:p>
            <a:pPr marL="384302" indent="-384302" defTabSz="519937">
              <a:spcBef>
                <a:spcPts val="4600"/>
              </a:spcBef>
              <a:buBlip>
                <a:blip r:embed="rId3"/>
              </a:buBlip>
              <a:defRPr sz="3204"/>
            </a:pPr>
            <a:r>
              <a:t>Making Peanut Butter takes a lot of Peanuts: It takes approx. 540 Bold Peanuts of 40/50 to make 12oz that is 340g of Peanut Butter. So that means if just Americans eat 360 Million MT of Peanut Butter each year which is almost 500 Billion Peanuts!</a:t>
            </a:r>
          </a:p>
          <a:p>
            <a:pPr marL="384302" indent="-384302" defTabSz="519937">
              <a:spcBef>
                <a:spcPts val="4600"/>
              </a:spcBef>
              <a:buBlip>
                <a:blip r:embed="rId3"/>
              </a:buBlip>
              <a:defRPr sz="3204"/>
            </a:pPr>
            <a:r>
              <a:t>What is Peanut Butter?: As per USDA (United States Department of Agriculture), in order to be called “Peanut Butter”, a product must contain at last 90% Peanuts. Other ingredients often includes Sugar, Oils, Salt and Stabilisers to prevent oil separation.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Current scenario and trends of manufacturing and sales of peanut butter in Domestic market: Part-I"/>
          <p:cNvSpPr txBox="1">
            <a:spLocks noGrp="1"/>
          </p:cNvSpPr>
          <p:nvPr>
            <p:ph type="title"/>
          </p:nvPr>
        </p:nvSpPr>
        <p:spPr>
          <a:prstGeom prst="rect">
            <a:avLst/>
          </a:prstGeom>
        </p:spPr>
        <p:txBody>
          <a:bodyPr/>
          <a:lstStyle/>
          <a:p>
            <a:pPr lvl="1" algn="l" defTabSz="572516">
              <a:defRPr sz="3920" b="1" spc="196">
                <a:solidFill>
                  <a:srgbClr val="000000"/>
                </a:solidFill>
                <a:effectLst/>
                <a:latin typeface="+mj-lt"/>
                <a:ea typeface="+mj-ea"/>
                <a:cs typeface="+mj-cs"/>
                <a:sym typeface="Arial"/>
              </a:defRPr>
            </a:pPr>
            <a:r>
              <a:t>Current scenario and trends of manufacturing and sales of peanut butter in Domestic market: Part-I</a:t>
            </a:r>
          </a:p>
        </p:txBody>
      </p:sp>
      <p:sp>
        <p:nvSpPr>
          <p:cNvPr id="131" name="Due to recent changes in climatic conditions in India which leads to too much or too less Rain and sometimes timeless and untimely Rain has impact on yield of Peanuts while manufacturing Peanut Butter.…"/>
          <p:cNvSpPr txBox="1">
            <a:spLocks noGrp="1"/>
          </p:cNvSpPr>
          <p:nvPr>
            <p:ph type="body" idx="1"/>
          </p:nvPr>
        </p:nvSpPr>
        <p:spPr>
          <a:prstGeom prst="rect">
            <a:avLst/>
          </a:prstGeom>
        </p:spPr>
        <p:txBody>
          <a:bodyPr>
            <a:normAutofit fontScale="92500"/>
          </a:bodyPr>
          <a:lstStyle/>
          <a:p>
            <a:pPr marL="224536" indent="-224536" defTabSz="303783">
              <a:spcBef>
                <a:spcPts val="2700"/>
              </a:spcBef>
              <a:buBlip>
                <a:blip r:embed="rId3"/>
              </a:buBlip>
              <a:defRPr sz="1871"/>
            </a:pPr>
            <a:r>
              <a:rPr dirty="0"/>
              <a:t>Due to recent changes in climatic conditions in India which leads to too much or too less Rain and sometimes timeless and untimely Rain has impact on yield of Peanuts while manufacturing Peanut Butter.</a:t>
            </a:r>
          </a:p>
          <a:p>
            <a:pPr marL="224536" indent="-224536" defTabSz="303783">
              <a:spcBef>
                <a:spcPts val="2700"/>
              </a:spcBef>
              <a:buBlip>
                <a:blip r:embed="rId3"/>
              </a:buBlip>
              <a:defRPr sz="1871"/>
            </a:pPr>
            <a:r>
              <a:rPr dirty="0"/>
              <a:t>Peanut Butter Manufacturers in India normally were using 40/50 counts of Bold Peanuts, but since last couple of years the Bold variety of Peanuts are with too much of Aflatoxin which has forced us to divert our interest in varieties that are having less or no Aflatoxin like TJ variety but simultaneously the yield has also decreased</a:t>
            </a:r>
            <a:r>
              <a:rPr lang="en-US" dirty="0"/>
              <a:t>. Mainly</a:t>
            </a:r>
            <a:r>
              <a:rPr dirty="0"/>
              <a:t> because in TJ</a:t>
            </a:r>
            <a:r>
              <a:rPr lang="en-US" dirty="0"/>
              <a:t> </a:t>
            </a:r>
            <a:r>
              <a:rPr lang="en-US" dirty="0" err="1"/>
              <a:t>vareity</a:t>
            </a:r>
            <a:r>
              <a:rPr dirty="0"/>
              <a:t> 40/50 is almost very scarcely available or even though it is available the manufacturers cannot afford and then we have to rely on 50/60 and sometimes even 60/70</a:t>
            </a:r>
            <a:r>
              <a:rPr lang="en-US" dirty="0"/>
              <a:t> counts</a:t>
            </a:r>
            <a:r>
              <a:rPr dirty="0"/>
              <a:t>.</a:t>
            </a:r>
          </a:p>
          <a:p>
            <a:pPr marL="224536" indent="-224536" defTabSz="303783">
              <a:spcBef>
                <a:spcPts val="2700"/>
              </a:spcBef>
              <a:buBlip>
                <a:blip r:embed="rId3"/>
              </a:buBlip>
              <a:defRPr sz="1871"/>
            </a:pPr>
            <a:r>
              <a:rPr dirty="0"/>
              <a:t>When we use 50/60 or even 60/70 we get very less yield of peanuts used for grinding into Peanut Butter which leads to lower output and indirectly high raw-material cost.</a:t>
            </a:r>
          </a:p>
          <a:p>
            <a:pPr marL="224536" indent="-224536" defTabSz="303783">
              <a:spcBef>
                <a:spcPts val="2700"/>
              </a:spcBef>
              <a:buBlip>
                <a:blip r:embed="rId3"/>
              </a:buBlip>
              <a:defRPr sz="1871"/>
            </a:pPr>
            <a:r>
              <a:rPr dirty="0"/>
              <a:t>New Major Brands of FMCG Food Products have arrived in the market from Major Food Manufacturer Giants like, Amul, </a:t>
            </a:r>
            <a:r>
              <a:rPr dirty="0" err="1"/>
              <a:t>Kissan</a:t>
            </a:r>
            <a:r>
              <a:rPr dirty="0"/>
              <a:t> from HUL (Hindustan Uni-Lever), Sun Fest a new Economical brand introduced by </a:t>
            </a:r>
            <a:r>
              <a:rPr dirty="0" err="1"/>
              <a:t>Agrotech</a:t>
            </a:r>
            <a:r>
              <a:rPr dirty="0"/>
              <a:t> Foods the company that used to make </a:t>
            </a:r>
            <a:r>
              <a:rPr dirty="0" err="1"/>
              <a:t>Sundrop</a:t>
            </a:r>
            <a:r>
              <a:rPr dirty="0"/>
              <a:t> Peanut Butter, </a:t>
            </a:r>
            <a:r>
              <a:rPr dirty="0" err="1"/>
              <a:t>FunFoods</a:t>
            </a:r>
            <a:r>
              <a:rPr dirty="0"/>
              <a:t> a product by German Food Manufacturing Giant Dr. </a:t>
            </a:r>
            <a:r>
              <a:rPr dirty="0" err="1"/>
              <a:t>Oetker</a:t>
            </a:r>
            <a:r>
              <a:rPr dirty="0"/>
              <a:t>, India (which is one of the oldest brand of Peanut Butter in India). </a:t>
            </a:r>
            <a:r>
              <a:rPr lang="en-US" dirty="0"/>
              <a:t>Along w</a:t>
            </a:r>
            <a:r>
              <a:rPr dirty="0"/>
              <a:t>ith these all Giants there are almost 50 local and small brands present in India</a:t>
            </a:r>
            <a:r>
              <a:rPr lang="en-US" dirty="0"/>
              <a:t>n</a:t>
            </a:r>
            <a:r>
              <a:rPr dirty="0"/>
              <a:t> market but most of them are on Online sales platform like Amazon and Flipkart.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 name="Current scenario and trends of manufacturing and sales of peanut butter in domestic market: Part-II"/>
          <p:cNvSpPr txBox="1">
            <a:spLocks noGrp="1"/>
          </p:cNvSpPr>
          <p:nvPr>
            <p:ph type="title"/>
          </p:nvPr>
        </p:nvSpPr>
        <p:spPr>
          <a:prstGeom prst="rect">
            <a:avLst/>
          </a:prstGeom>
        </p:spPr>
        <p:txBody>
          <a:bodyPr/>
          <a:lstStyle/>
          <a:p>
            <a:pPr lvl="1" algn="l" defTabSz="572516">
              <a:defRPr sz="3920" b="1" spc="196">
                <a:solidFill>
                  <a:srgbClr val="000000"/>
                </a:solidFill>
                <a:effectLst/>
                <a:latin typeface="+mj-lt"/>
                <a:ea typeface="+mj-ea"/>
                <a:cs typeface="+mj-cs"/>
                <a:sym typeface="Arial"/>
              </a:defRPr>
            </a:pPr>
            <a:r>
              <a:t>Current scenario and trends of manufacturing and sales of peanut butter in domestic market: Part-II</a:t>
            </a:r>
          </a:p>
        </p:txBody>
      </p:sp>
      <p:sp>
        <p:nvSpPr>
          <p:cNvPr id="134" name="Upto the end of F.Y. 2020-2021 the domestic market of Peanut Butter in India has seen a market increment of at least 50% year on year since 2018.…"/>
          <p:cNvSpPr txBox="1">
            <a:spLocks noGrp="1"/>
          </p:cNvSpPr>
          <p:nvPr>
            <p:ph type="body" idx="1"/>
          </p:nvPr>
        </p:nvSpPr>
        <p:spPr>
          <a:prstGeom prst="rect">
            <a:avLst/>
          </a:prstGeom>
        </p:spPr>
        <p:txBody>
          <a:bodyPr>
            <a:normAutofit fontScale="92500"/>
          </a:bodyPr>
          <a:lstStyle/>
          <a:p>
            <a:pPr marL="267715" indent="-267715" defTabSz="362204">
              <a:spcBef>
                <a:spcPts val="3200"/>
              </a:spcBef>
              <a:buBlip>
                <a:blip r:embed="rId3"/>
              </a:buBlip>
              <a:defRPr sz="2232"/>
            </a:pPr>
            <a:r>
              <a:rPr dirty="0" err="1"/>
              <a:t>Upto</a:t>
            </a:r>
            <a:r>
              <a:rPr dirty="0"/>
              <a:t> the end of F.Y. 2020-2021 the domestic market of Peanut Butter in India has seen a market increment of at least 50% year on year since 2018. </a:t>
            </a:r>
          </a:p>
          <a:p>
            <a:pPr marL="267715" indent="-267715" defTabSz="362204">
              <a:spcBef>
                <a:spcPts val="3200"/>
              </a:spcBef>
              <a:buBlip>
                <a:blip r:embed="rId3"/>
              </a:buBlip>
              <a:defRPr sz="2232"/>
            </a:pPr>
            <a:r>
              <a:rPr dirty="0"/>
              <a:t>However the 2nd wave of COVID-19 that hit India by end of March </a:t>
            </a:r>
            <a:r>
              <a:rPr dirty="0" err="1"/>
              <a:t>upto</a:t>
            </a:r>
            <a:r>
              <a:rPr dirty="0"/>
              <a:t> June, 2021 has a very large and long-lasting effect on major retail sector which has its effect on sales of Peanut Butter as well. We have seen and have a lasting effect of decrease in sales by almost 50% since the 2nd wave of COVID-19 and still shows no recovery in coming months</a:t>
            </a:r>
            <a:r>
              <a:rPr lang="en-US" dirty="0"/>
              <a:t> or even in these festive season the sales was almost too cold</a:t>
            </a:r>
            <a:r>
              <a:rPr dirty="0"/>
              <a:t>.</a:t>
            </a:r>
          </a:p>
          <a:p>
            <a:pPr marL="267715" indent="-267715" defTabSz="362204">
              <a:spcBef>
                <a:spcPts val="3200"/>
              </a:spcBef>
              <a:buBlip>
                <a:blip r:embed="rId3"/>
              </a:buBlip>
              <a:defRPr sz="2232"/>
            </a:pPr>
            <a:r>
              <a:rPr dirty="0"/>
              <a:t>The major reason for this decrease in sales is due to shortages of financial and cash liquidity in the market</a:t>
            </a:r>
            <a:r>
              <a:rPr lang="en-US" dirty="0"/>
              <a:t> and thus a resistance to accept the high inflation prices in the market</a:t>
            </a:r>
            <a:r>
              <a:rPr dirty="0"/>
              <a:t>.</a:t>
            </a:r>
          </a:p>
          <a:p>
            <a:pPr marL="267715" indent="-267715" defTabSz="362204">
              <a:spcBef>
                <a:spcPts val="3200"/>
              </a:spcBef>
              <a:buBlip>
                <a:blip r:embed="rId3"/>
              </a:buBlip>
              <a:defRPr sz="2232"/>
            </a:pPr>
            <a:r>
              <a:rPr dirty="0"/>
              <a:t>Peanut Butter had picked up a new market which was food service and Peanut Butter used as an ingredient in making different food</a:t>
            </a:r>
            <a:r>
              <a:rPr lang="en-US" dirty="0"/>
              <a:t>s</a:t>
            </a:r>
            <a:r>
              <a:rPr dirty="0"/>
              <a:t> like confectionary and bakery but after 2nd Wave of COVID-19 in India this market is almost at hold or not showing any recovery.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 name="Current scenario and trends of manufacturing and sales of peanut butter in international market:"/>
          <p:cNvSpPr txBox="1">
            <a:spLocks noGrp="1"/>
          </p:cNvSpPr>
          <p:nvPr>
            <p:ph type="title"/>
          </p:nvPr>
        </p:nvSpPr>
        <p:spPr>
          <a:prstGeom prst="rect">
            <a:avLst/>
          </a:prstGeom>
        </p:spPr>
        <p:txBody>
          <a:bodyPr/>
          <a:lstStyle>
            <a:lvl1pPr defTabSz="572516">
              <a:defRPr sz="3920" spc="196"/>
            </a:lvl1pPr>
          </a:lstStyle>
          <a:p>
            <a:pPr>
              <a:defRPr>
                <a:effectLst/>
              </a:defRPr>
            </a:pPr>
            <a:r>
              <a:t>Current scenario and trends of manufacturing and sales of peanut butter in international market:</a:t>
            </a:r>
          </a:p>
        </p:txBody>
      </p:sp>
      <p:sp>
        <p:nvSpPr>
          <p:cNvPr id="137" name="These was a very high demand of Peanut Butter in the international demand since the Pandemic Started in Early 2020 because when people were under lockdown and not restaurants were open people were more dependent of health foods like nuts spread and the most popular one was Peanut Butter which has high protein content and the cheapest among other nut spreads.…"/>
          <p:cNvSpPr txBox="1">
            <a:spLocks noGrp="1"/>
          </p:cNvSpPr>
          <p:nvPr>
            <p:ph type="body" idx="1"/>
          </p:nvPr>
        </p:nvSpPr>
        <p:spPr>
          <a:xfrm>
            <a:off x="825500" y="2082800"/>
            <a:ext cx="11353800" cy="6223000"/>
          </a:xfrm>
          <a:prstGeom prst="rect">
            <a:avLst/>
          </a:prstGeom>
        </p:spPr>
        <p:txBody>
          <a:bodyPr>
            <a:normAutofit lnSpcReduction="10000"/>
          </a:bodyPr>
          <a:lstStyle/>
          <a:p>
            <a:pPr marL="211581" indent="-211581" defTabSz="286258">
              <a:spcBef>
                <a:spcPts val="2500"/>
              </a:spcBef>
              <a:buBlip>
                <a:blip r:embed="rId3"/>
              </a:buBlip>
              <a:defRPr sz="1764"/>
            </a:pPr>
            <a:r>
              <a:rPr lang="en-US" dirty="0"/>
              <a:t>There</a:t>
            </a:r>
            <a:r>
              <a:rPr dirty="0"/>
              <a:t> was a very high demand of Peanut Butter in the international </a:t>
            </a:r>
            <a:r>
              <a:rPr lang="en-US" dirty="0"/>
              <a:t>Market</a:t>
            </a:r>
            <a:r>
              <a:rPr dirty="0"/>
              <a:t> since the Pandemic Started in Early 2020 because </a:t>
            </a:r>
            <a:r>
              <a:rPr lang="en-IN" dirty="0"/>
              <a:t>when</a:t>
            </a:r>
            <a:r>
              <a:rPr dirty="0"/>
              <a:t> people were under lockdown and no restaurants </a:t>
            </a:r>
            <a:r>
              <a:rPr lang="en-IN" dirty="0"/>
              <a:t>where</a:t>
            </a:r>
            <a:r>
              <a:rPr dirty="0"/>
              <a:t> open people were more dependent </a:t>
            </a:r>
            <a:r>
              <a:rPr lang="en-US" dirty="0"/>
              <a:t>on</a:t>
            </a:r>
            <a:r>
              <a:rPr dirty="0"/>
              <a:t> health foods like nuts spread and the most popular one was Peanut Butter which has high protein content and the cheapest among other nut spreads.</a:t>
            </a:r>
          </a:p>
          <a:p>
            <a:pPr marL="211581" indent="-211581" defTabSz="286258">
              <a:spcBef>
                <a:spcPts val="2500"/>
              </a:spcBef>
              <a:buBlip>
                <a:blip r:embed="rId3"/>
              </a:buBlip>
              <a:defRPr sz="1764"/>
            </a:pPr>
            <a:r>
              <a:rPr dirty="0"/>
              <a:t>But since </a:t>
            </a:r>
            <a:r>
              <a:rPr lang="en-IN" dirty="0"/>
              <a:t>March</a:t>
            </a:r>
            <a:r>
              <a:rPr dirty="0"/>
              <a:t> 2021</a:t>
            </a:r>
            <a:r>
              <a:rPr lang="en-US" dirty="0"/>
              <a:t>,</a:t>
            </a:r>
            <a:r>
              <a:rPr dirty="0"/>
              <a:t> when the Ocean Freights started increasing</a:t>
            </a:r>
            <a:r>
              <a:rPr lang="en-US" dirty="0"/>
              <a:t>,</a:t>
            </a:r>
            <a:r>
              <a:rPr dirty="0"/>
              <a:t> </a:t>
            </a:r>
            <a:r>
              <a:rPr lang="en-US" dirty="0"/>
              <a:t>this</a:t>
            </a:r>
            <a:r>
              <a:rPr dirty="0"/>
              <a:t> has hit our industry as well. The manufacturers have and are still tak</a:t>
            </a:r>
            <a:r>
              <a:rPr lang="en-US" dirty="0"/>
              <a:t>ing</a:t>
            </a:r>
            <a:r>
              <a:rPr dirty="0"/>
              <a:t> a toll on their costs which is really making a bad impact on our cash flow and liquidity because where we were paying</a:t>
            </a:r>
            <a:r>
              <a:rPr lang="en-US" dirty="0"/>
              <a:t> from freights to Europe as</a:t>
            </a:r>
            <a:r>
              <a:rPr dirty="0"/>
              <a:t> US$1500 for a 40’ HC container we are today paying US$7000 to US$7500 per container which is almost 4.5 to 5 times the cost and if a company has a yearly contract the retailer</a:t>
            </a:r>
            <a:r>
              <a:rPr lang="en-US" dirty="0"/>
              <a:t>, then they </a:t>
            </a:r>
            <a:r>
              <a:rPr dirty="0"/>
              <a:t>are too adamant to take the share of the cost which obviously comes on the manufacturer.</a:t>
            </a:r>
          </a:p>
          <a:p>
            <a:pPr marL="211581" indent="-211581" defTabSz="286258">
              <a:spcBef>
                <a:spcPts val="2500"/>
              </a:spcBef>
              <a:buBlip>
                <a:blip r:embed="rId3"/>
              </a:buBlip>
              <a:defRPr sz="1764"/>
            </a:pPr>
            <a:r>
              <a:rPr dirty="0"/>
              <a:t>In the coming months if this problem of Freight continues th</a:t>
            </a:r>
            <a:r>
              <a:rPr lang="en-US" dirty="0"/>
              <a:t>e</a:t>
            </a:r>
            <a:r>
              <a:rPr dirty="0"/>
              <a:t>n this will definitely have an impact on the sales of Peanut Butter because the retailers have already started decreasing the forecast of buying for next year by almost 30% since the additional cost is not absorbable in the prevalent market.</a:t>
            </a:r>
          </a:p>
          <a:p>
            <a:pPr marL="211581" indent="-211581" defTabSz="286258">
              <a:spcBef>
                <a:spcPts val="2500"/>
              </a:spcBef>
              <a:buBlip>
                <a:blip r:embed="rId3"/>
              </a:buBlip>
              <a:defRPr sz="1764"/>
            </a:pPr>
            <a:r>
              <a:rPr dirty="0"/>
              <a:t>The market of Bulk packed Peanut Butter and Peanut Paste has also taken a toll due to the ongoing Pandemic COVID-19 because the largest buying for Peanut Butter was mainly for RUTF (Ready to Eat Therapeutic Food) which is bought mainly by WHO, but since the Pandemic started and the Vaccine are out WHO has diverted its major Funds on buying and supplying of Vaccines for under privilege countries of Africa and South East Asia.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Some facts and figures of sales of Peanut Butter in Domestic market and Exports"/>
          <p:cNvSpPr txBox="1">
            <a:spLocks noGrp="1"/>
          </p:cNvSpPr>
          <p:nvPr>
            <p:ph type="title"/>
          </p:nvPr>
        </p:nvSpPr>
        <p:spPr>
          <a:prstGeom prst="rect">
            <a:avLst/>
          </a:prstGeom>
        </p:spPr>
        <p:txBody>
          <a:bodyPr/>
          <a:lstStyle>
            <a:lvl1pPr defTabSz="479044">
              <a:defRPr sz="3280" spc="164"/>
            </a:lvl1pPr>
          </a:lstStyle>
          <a:p>
            <a:pPr>
              <a:defRPr>
                <a:effectLst/>
              </a:defRPr>
            </a:pPr>
            <a:r>
              <a:rPr dirty="0"/>
              <a:t>Some facts and figures of sales of Peanut Butter in Domestic market and Exports</a:t>
            </a:r>
          </a:p>
        </p:txBody>
      </p:sp>
      <p:sp>
        <p:nvSpPr>
          <p:cNvPr id="140" name="Comparison of Year 2019-20 &amp; 2020-21"/>
          <p:cNvSpPr txBox="1">
            <a:spLocks noGrp="1"/>
          </p:cNvSpPr>
          <p:nvPr>
            <p:ph type="body" sz="quarter" idx="1"/>
          </p:nvPr>
        </p:nvSpPr>
        <p:spPr>
          <a:prstGeom prst="rect">
            <a:avLst/>
          </a:prstGeom>
        </p:spPr>
        <p:txBody>
          <a:bodyPr/>
          <a:lstStyle/>
          <a:p>
            <a:r>
              <a:rPr i="0" dirty="0">
                <a:solidFill>
                  <a:srgbClr val="000000"/>
                </a:solidFill>
                <a:latin typeface="+mj-lt"/>
              </a:rPr>
              <a:t>Comparison of Year 2019-20 &amp; 2020-21</a:t>
            </a:r>
          </a:p>
        </p:txBody>
      </p:sp>
      <p:pic>
        <p:nvPicPr>
          <p:cNvPr id="141" name="Quantity in MT.jpg" descr="Quantity in MT.jpg"/>
          <p:cNvPicPr>
            <a:picLocks noChangeAspect="1"/>
          </p:cNvPicPr>
          <p:nvPr/>
        </p:nvPicPr>
        <p:blipFill>
          <a:blip r:embed="rId3"/>
          <a:stretch>
            <a:fillRect/>
          </a:stretch>
        </p:blipFill>
        <p:spPr>
          <a:xfrm>
            <a:off x="317811" y="3076595"/>
            <a:ext cx="5979057" cy="3600410"/>
          </a:xfrm>
          <a:prstGeom prst="rect">
            <a:avLst/>
          </a:prstGeom>
          <a:ln w="12700">
            <a:miter lim="400000"/>
          </a:ln>
        </p:spPr>
      </p:pic>
      <p:pic>
        <p:nvPicPr>
          <p:cNvPr id="142" name="Turnover in INR 'Billion.jpg" descr="Turnover in INR 'Billion.jpg"/>
          <p:cNvPicPr>
            <a:picLocks noChangeAspect="1"/>
          </p:cNvPicPr>
          <p:nvPr/>
        </p:nvPicPr>
        <p:blipFill>
          <a:blip r:embed="rId4"/>
          <a:stretch>
            <a:fillRect/>
          </a:stretch>
        </p:blipFill>
        <p:spPr>
          <a:xfrm>
            <a:off x="6400205" y="3076595"/>
            <a:ext cx="5979057" cy="3600410"/>
          </a:xfrm>
          <a:prstGeom prst="rect">
            <a:avLst/>
          </a:prstGeom>
          <a:ln w="12700">
            <a:miter lim="400000"/>
          </a:ln>
        </p:spPr>
      </p:pic>
      <p:graphicFrame>
        <p:nvGraphicFramePr>
          <p:cNvPr id="2" name="Table 2">
            <a:extLst>
              <a:ext uri="{FF2B5EF4-FFF2-40B4-BE49-F238E27FC236}">
                <a16:creationId xmlns:a16="http://schemas.microsoft.com/office/drawing/2014/main" id="{6C7C4DAD-BB7E-8C41-B5C2-DBB3B0E1521A}"/>
              </a:ext>
            </a:extLst>
          </p:cNvPr>
          <p:cNvGraphicFramePr>
            <a:graphicFrameLocks noGrp="1"/>
          </p:cNvGraphicFramePr>
          <p:nvPr/>
        </p:nvGraphicFramePr>
        <p:xfrm>
          <a:off x="2167466" y="1986844"/>
          <a:ext cx="8669867" cy="370840"/>
        </p:xfrm>
        <a:graphic>
          <a:graphicData uri="http://schemas.openxmlformats.org/drawingml/2006/table">
            <a:tbl>
              <a:tblPr firstRow="1" bandRow="1">
                <a:tableStyleId>{5940675A-B579-460E-94D1-54222C63F5DA}</a:tableStyleId>
              </a:tblPr>
              <a:tblGrid>
                <a:gridCol w="8669867">
                  <a:extLst>
                    <a:ext uri="{9D8B030D-6E8A-4147-A177-3AD203B41FA5}">
                      <a16:colId xmlns:a16="http://schemas.microsoft.com/office/drawing/2014/main" val="402633994"/>
                    </a:ext>
                  </a:extLst>
                </a:gridCol>
              </a:tblGrid>
              <a:tr h="370840">
                <a:tc>
                  <a:txBody>
                    <a:bodyPr/>
                    <a:lstStyle/>
                    <a:p>
                      <a:endParaRPr lang="en-US" dirty="0"/>
                    </a:p>
                  </a:txBody>
                  <a:tcPr/>
                </a:tc>
                <a:extLst>
                  <a:ext uri="{0D108BD9-81ED-4DB2-BD59-A6C34878D82A}">
                    <a16:rowId xmlns:a16="http://schemas.microsoft.com/office/drawing/2014/main" val="3118241287"/>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Vishal Ruparel (Ruparel Foods Private Limited)"/>
          <p:cNvSpPr txBox="1">
            <a:spLocks noGrp="1"/>
          </p:cNvSpPr>
          <p:nvPr>
            <p:ph type="body" idx="13"/>
          </p:nvPr>
        </p:nvSpPr>
        <p:spPr>
          <a:prstGeom prst="rect">
            <a:avLst/>
          </a:prstGeom>
        </p:spPr>
        <p:txBody>
          <a:bodyPr/>
          <a:lstStyle/>
          <a:p>
            <a:r>
              <a:t>-Vishal Ruparel (Ruparel Foods Private Limited)</a:t>
            </a:r>
          </a:p>
        </p:txBody>
      </p:sp>
      <p:sp>
        <p:nvSpPr>
          <p:cNvPr id="145" name="I hereby Thank IOPEPC for giving this enormous opportunity to present regarding the Scenarios of Peanut Butter in Domestic Markets and Exports"/>
          <p:cNvSpPr txBox="1">
            <a:spLocks noGrp="1"/>
          </p:cNvSpPr>
          <p:nvPr>
            <p:ph type="body" idx="14"/>
          </p:nvPr>
        </p:nvSpPr>
        <p:spPr>
          <a:xfrm>
            <a:off x="1257300" y="3622040"/>
            <a:ext cx="10490200" cy="1976120"/>
          </a:xfrm>
          <a:prstGeom prst="rect">
            <a:avLst/>
          </a:prstGeom>
        </p:spPr>
        <p:txBody>
          <a:bodyPr/>
          <a:lstStyle/>
          <a:p>
            <a:r>
              <a:t>I hereby Thank IOPEPC for giving this enormous opportunity to present regarding the Scenarios of Peanut Butter in Domestic Markets and Exports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Arial"/>
        <a:ea typeface="Arial"/>
        <a:cs typeface="Arial"/>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Arial"/>
        <a:ea typeface="Arial"/>
        <a:cs typeface="Arial"/>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1055</Words>
  <Application>Microsoft Macintosh PowerPoint</Application>
  <PresentationFormat>Custom</PresentationFormat>
  <Paragraphs>26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Georgia</vt:lpstr>
      <vt:lpstr>Helvetica Neue</vt:lpstr>
      <vt:lpstr>Hoefler Text</vt:lpstr>
      <vt:lpstr>Palatino</vt:lpstr>
      <vt:lpstr>Kyoto</vt:lpstr>
      <vt:lpstr>Peanut Butter scenario India and around the world</vt:lpstr>
      <vt:lpstr>PowerPoint Presentation</vt:lpstr>
      <vt:lpstr>Some known and unknown facts about peanut butter</vt:lpstr>
      <vt:lpstr>Current scenario and trends of manufacturing and sales of peanut butter in Domestic market: Part-I</vt:lpstr>
      <vt:lpstr>Current scenario and trends of manufacturing and sales of peanut butter in domestic market: Part-II</vt:lpstr>
      <vt:lpstr>Current scenario and trends of manufacturing and sales of peanut butter in international market:</vt:lpstr>
      <vt:lpstr>Some facts and figures of sales of Peanut Butter in Domestic market and Exports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Peanut Butter scenario India and around the world</dc:title>
  <cp:lastModifiedBy>Vishal Ruparel</cp:lastModifiedBy>
  <cp:revision>1</cp:revision>
  <dcterms:modified xsi:type="dcterms:W3CDTF">2021-10-19T07:51:30Z</dcterms:modified>
</cp:coreProperties>
</file>